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Playfair Display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uKfl2TdOSRLU+th5XRx92AeYb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0AD8B6-B1E9-415B-8DCB-7CA7A14456F8}">
  <a:tblStyle styleId="{C70AD8B6-B1E9-415B-8DCB-7CA7A14456F8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FFFFF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fairDisplay-bold.fntdata"/><Relationship Id="rId43" Type="http://schemas.openxmlformats.org/officeDocument/2006/relationships/font" Target="fonts/PlayfairDisplay-regular.fntdata"/><Relationship Id="rId46" Type="http://schemas.openxmlformats.org/officeDocument/2006/relationships/font" Target="fonts/PlayfairDisplay-boldItalic.fntdata"/><Relationship Id="rId45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c93cc80e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6c93cc80e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c93cc80e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c93cc80e4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6c93cc80e4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6c93cc80e4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c93cc80e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c93cc80e4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c93cc80e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c93cc80e4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showMasterSp="0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idx="12" type="sldNum"/>
          </p:nvPr>
        </p:nvSpPr>
        <p:spPr>
          <a:xfrm>
            <a:off x="0" y="0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1" type="body"/>
          </p:nvPr>
        </p:nvSpPr>
        <p:spPr>
          <a:xfrm>
            <a:off x="5183187" y="987428"/>
            <a:ext cx="6172201" cy="4873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48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49"/>
          <p:cNvSpPr/>
          <p:nvPr>
            <p:ph idx="2" type="pic"/>
          </p:nvPr>
        </p:nvSpPr>
        <p:spPr>
          <a:xfrm>
            <a:off x="5183187" y="987428"/>
            <a:ext cx="6172201" cy="4873626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9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40"/>
          <p:cNvGrpSpPr/>
          <p:nvPr/>
        </p:nvGrpSpPr>
        <p:grpSpPr>
          <a:xfrm>
            <a:off x="102792" y="70066"/>
            <a:ext cx="11986417" cy="6717869"/>
            <a:chOff x="0" y="0"/>
            <a:chExt cx="11986415" cy="6717867"/>
          </a:xfrm>
        </p:grpSpPr>
        <p:sp>
          <p:nvSpPr>
            <p:cNvPr id="19" name="Google Shape;19;p40"/>
            <p:cNvSpPr/>
            <p:nvPr/>
          </p:nvSpPr>
          <p:spPr>
            <a:xfrm>
              <a:off x="0" y="0"/>
              <a:ext cx="11986415" cy="6717867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" name="Google Shape;20;p40"/>
            <p:cNvCxnSpPr/>
            <p:nvPr/>
          </p:nvCxnSpPr>
          <p:spPr>
            <a:xfrm>
              <a:off x="654187" y="84777"/>
              <a:ext cx="1270001" cy="1270001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21" name="Google Shape;21;p40"/>
          <p:cNvSpPr txBox="1"/>
          <p:nvPr/>
        </p:nvSpPr>
        <p:spPr>
          <a:xfrm>
            <a:off x="9419092" y="141189"/>
            <a:ext cx="2429305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Playfair Display"/>
              <a:buNone/>
            </a:pPr>
            <a:r>
              <a:rPr b="1" i="1" lang="en-GB" sz="1800" u="none" cap="none" strike="noStrike">
                <a:solidFill>
                  <a:srgbClr val="20386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 </a:t>
            </a:r>
            <a:endParaRPr/>
          </a:p>
        </p:txBody>
      </p:sp>
      <p:sp>
        <p:nvSpPr>
          <p:cNvPr id="22" name="Google Shape;22;p40"/>
          <p:cNvSpPr/>
          <p:nvPr/>
        </p:nvSpPr>
        <p:spPr>
          <a:xfrm>
            <a:off x="303393" y="111454"/>
            <a:ext cx="433503" cy="43031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" name="Google Shape;23;p40"/>
          <p:cNvCxnSpPr/>
          <p:nvPr/>
        </p:nvCxnSpPr>
        <p:spPr>
          <a:xfrm>
            <a:off x="325100" y="620490"/>
            <a:ext cx="11541800" cy="1"/>
          </a:xfrm>
          <a:prstGeom prst="straightConnector1">
            <a:avLst/>
          </a:prstGeom>
          <a:noFill/>
          <a:ln cap="flat" cmpd="sng" w="15700">
            <a:solidFill>
              <a:srgbClr val="5E6D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0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1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1pPr>
            <a:lvl2pPr indent="-228600" lvl="1" marL="9144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indent="-228600" lvl="2" marL="13716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3pPr>
            <a:lvl4pPr indent="-228600" lvl="3" marL="18288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4pPr>
            <a:lvl5pPr indent="-228600" lvl="4" marL="228600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2"/>
          <p:cNvGrpSpPr/>
          <p:nvPr/>
        </p:nvGrpSpPr>
        <p:grpSpPr>
          <a:xfrm>
            <a:off x="0" y="-11113"/>
            <a:ext cx="12272437" cy="6858002"/>
            <a:chOff x="-1" y="0"/>
            <a:chExt cx="12272435" cy="6858001"/>
          </a:xfrm>
        </p:grpSpPr>
        <p:sp>
          <p:nvSpPr>
            <p:cNvPr id="31" name="Google Shape;31;p42"/>
            <p:cNvSpPr/>
            <p:nvPr/>
          </p:nvSpPr>
          <p:spPr>
            <a:xfrm>
              <a:off x="0" y="0"/>
              <a:ext cx="12236451" cy="6858001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2"/>
            <p:cNvSpPr txBox="1"/>
            <p:nvPr/>
          </p:nvSpPr>
          <p:spPr>
            <a:xfrm>
              <a:off x="780204" y="58738"/>
              <a:ext cx="1252643" cy="365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RV College of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Engineering</a:t>
              </a:r>
              <a:endParaRPr/>
            </a:p>
          </p:txBody>
        </p:sp>
        <p:pic>
          <p:nvPicPr>
            <p:cNvPr descr="Picture 18" id="33" name="Google Shape;33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6806" y="36095"/>
              <a:ext cx="698510" cy="523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" name="Google Shape;34;p42"/>
            <p:cNvCxnSpPr/>
            <p:nvPr/>
          </p:nvCxnSpPr>
          <p:spPr>
            <a:xfrm>
              <a:off x="-1" y="620713"/>
              <a:ext cx="12272435" cy="1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35" name="Google Shape;35;p42"/>
            <p:cNvSpPr txBox="1"/>
            <p:nvPr/>
          </p:nvSpPr>
          <p:spPr>
            <a:xfrm>
              <a:off x="9494519" y="128588"/>
              <a:ext cx="2651760" cy="269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Bookman Old Style"/>
                <a:buNone/>
              </a:pPr>
              <a:r>
                <a:rPr b="1" i="1" lang="en-GB" sz="1200" u="none" cap="none" strike="noStrike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Go, Change the World</a:t>
              </a:r>
              <a:endParaRPr/>
            </a:p>
          </p:txBody>
        </p:sp>
      </p:grpSp>
      <p:sp>
        <p:nvSpPr>
          <p:cNvPr id="36" name="Google Shape;36;p42"/>
          <p:cNvSpPr txBox="1"/>
          <p:nvPr>
            <p:ph type="title"/>
          </p:nvPr>
        </p:nvSpPr>
        <p:spPr>
          <a:xfrm>
            <a:off x="1644072" y="0"/>
            <a:ext cx="8201892" cy="609600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rebuchet MS"/>
              <a:buNone/>
              <a:defRPr b="1" sz="2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" type="body"/>
          </p:nvPr>
        </p:nvSpPr>
        <p:spPr>
          <a:xfrm>
            <a:off x="397162" y="951345"/>
            <a:ext cx="11508511" cy="563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  <a:defRPr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6195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  <a:defRPr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6195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  <a:defRPr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6195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  <a:defRPr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6195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2060"/>
              </a:buClr>
              <a:buSzPts val="2100"/>
              <a:buChar char="•"/>
              <a:defRPr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/>
          <p:nvPr>
            <p:ph type="title"/>
          </p:nvPr>
        </p:nvSpPr>
        <p:spPr>
          <a:xfrm>
            <a:off x="831850" y="1709741"/>
            <a:ext cx="10515601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" type="body"/>
          </p:nvPr>
        </p:nvSpPr>
        <p:spPr>
          <a:xfrm>
            <a:off x="831850" y="4589467"/>
            <a:ext cx="10515601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/>
          <p:nvPr>
            <p:ph type="title"/>
          </p:nvPr>
        </p:nvSpPr>
        <p:spPr>
          <a:xfrm>
            <a:off x="1817253" y="-2"/>
            <a:ext cx="8056421" cy="614938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rebuchet MS"/>
              <a:buNone/>
              <a:defRPr b="1" sz="2800">
                <a:solidFill>
                  <a:srgbClr val="00206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44"/>
          <p:cNvSpPr txBox="1"/>
          <p:nvPr>
            <p:ph idx="1" type="body"/>
          </p:nvPr>
        </p:nvSpPr>
        <p:spPr>
          <a:xfrm>
            <a:off x="304800" y="794326"/>
            <a:ext cx="5715000" cy="5382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4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5"/>
          <p:cNvSpPr txBox="1"/>
          <p:nvPr>
            <p:ph type="title"/>
          </p:nvPr>
        </p:nvSpPr>
        <p:spPr>
          <a:xfrm>
            <a:off x="839787" y="365128"/>
            <a:ext cx="10515601" cy="13255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45"/>
          <p:cNvSpPr txBox="1"/>
          <p:nvPr>
            <p:ph idx="1" type="body"/>
          </p:nvPr>
        </p:nvSpPr>
        <p:spPr>
          <a:xfrm>
            <a:off x="839788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1" sz="1800"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5"/>
          <p:cNvSpPr txBox="1"/>
          <p:nvPr>
            <p:ph idx="2" type="body"/>
          </p:nvPr>
        </p:nvSpPr>
        <p:spPr>
          <a:xfrm>
            <a:off x="6172201" y="1681163"/>
            <a:ext cx="51831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5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6"/>
          <p:cNvSpPr txBox="1"/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47"/>
          <p:cNvGrpSpPr/>
          <p:nvPr/>
        </p:nvGrpSpPr>
        <p:grpSpPr>
          <a:xfrm>
            <a:off x="0" y="-11113"/>
            <a:ext cx="12272437" cy="6858002"/>
            <a:chOff x="-1" y="0"/>
            <a:chExt cx="12272435" cy="6858001"/>
          </a:xfrm>
        </p:grpSpPr>
        <p:sp>
          <p:nvSpPr>
            <p:cNvPr id="57" name="Google Shape;57;p47"/>
            <p:cNvSpPr/>
            <p:nvPr/>
          </p:nvSpPr>
          <p:spPr>
            <a:xfrm>
              <a:off x="0" y="0"/>
              <a:ext cx="12236451" cy="6858001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7"/>
            <p:cNvSpPr txBox="1"/>
            <p:nvPr/>
          </p:nvSpPr>
          <p:spPr>
            <a:xfrm>
              <a:off x="780204" y="58738"/>
              <a:ext cx="1252643" cy="365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RV College of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Engineering</a:t>
              </a:r>
              <a:endParaRPr/>
            </a:p>
          </p:txBody>
        </p:sp>
        <p:pic>
          <p:nvPicPr>
            <p:cNvPr descr="Picture 18" id="59" name="Google Shape;59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6806" y="36095"/>
              <a:ext cx="698510" cy="523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" name="Google Shape;60;p47"/>
            <p:cNvCxnSpPr/>
            <p:nvPr/>
          </p:nvCxnSpPr>
          <p:spPr>
            <a:xfrm>
              <a:off x="-1" y="620713"/>
              <a:ext cx="12272435" cy="1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61" name="Google Shape;61;p47"/>
            <p:cNvSpPr txBox="1"/>
            <p:nvPr/>
          </p:nvSpPr>
          <p:spPr>
            <a:xfrm>
              <a:off x="9494519" y="128588"/>
              <a:ext cx="2651760" cy="269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Bookman Old Style"/>
                <a:buNone/>
              </a:pPr>
              <a:r>
                <a:rPr b="1" i="1" lang="en-GB" sz="1200" u="none" cap="none" strike="noStrike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Go, Change the World</a:t>
              </a:r>
              <a:endParaRPr/>
            </a:p>
          </p:txBody>
        </p:sp>
      </p:grpSp>
      <p:sp>
        <p:nvSpPr>
          <p:cNvPr id="62" name="Google Shape;62;p47"/>
          <p:cNvSpPr txBox="1"/>
          <p:nvPr>
            <p:ph type="title"/>
          </p:nvPr>
        </p:nvSpPr>
        <p:spPr>
          <a:xfrm>
            <a:off x="1644072" y="0"/>
            <a:ext cx="8201892" cy="609600"/>
          </a:xfrm>
          <a:prstGeom prst="rect">
            <a:avLst/>
          </a:prstGeom>
          <a:solidFill>
            <a:srgbClr val="C5E0B4"/>
          </a:solidFill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Trebuchet MS"/>
              <a:buNone/>
              <a:defRPr b="1" sz="2800">
                <a:solidFill>
                  <a:srgbClr val="C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8"/>
          <p:cNvGrpSpPr/>
          <p:nvPr/>
        </p:nvGrpSpPr>
        <p:grpSpPr>
          <a:xfrm>
            <a:off x="0" y="-11113"/>
            <a:ext cx="12272437" cy="6858002"/>
            <a:chOff x="-1" y="0"/>
            <a:chExt cx="12272435" cy="6858001"/>
          </a:xfrm>
        </p:grpSpPr>
        <p:sp>
          <p:nvSpPr>
            <p:cNvPr id="7" name="Google Shape;7;p38"/>
            <p:cNvSpPr/>
            <p:nvPr/>
          </p:nvSpPr>
          <p:spPr>
            <a:xfrm>
              <a:off x="0" y="0"/>
              <a:ext cx="12236451" cy="6858001"/>
            </a:xfrm>
            <a:prstGeom prst="rect">
              <a:avLst/>
            </a:prstGeom>
            <a:solidFill>
              <a:srgbClr val="FFFFFF"/>
            </a:solidFill>
            <a:ln cap="flat" cmpd="sng" w="254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38"/>
            <p:cNvSpPr txBox="1"/>
            <p:nvPr/>
          </p:nvSpPr>
          <p:spPr>
            <a:xfrm>
              <a:off x="780204" y="58738"/>
              <a:ext cx="1252643" cy="3654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RV College of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0" lang="en-GB" sz="10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Engineering</a:t>
              </a:r>
              <a:endParaRPr/>
            </a:p>
          </p:txBody>
        </p:sp>
        <p:pic>
          <p:nvPicPr>
            <p:cNvPr descr="Picture 18" id="9" name="Google Shape;9;p3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6806" y="36095"/>
              <a:ext cx="698510" cy="5238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Google Shape;10;p38"/>
            <p:cNvCxnSpPr/>
            <p:nvPr/>
          </p:nvCxnSpPr>
          <p:spPr>
            <a:xfrm>
              <a:off x="-1" y="620713"/>
              <a:ext cx="12272435" cy="1"/>
            </a:xfrm>
            <a:prstGeom prst="straightConnector1">
              <a:avLst/>
            </a:prstGeom>
            <a:noFill/>
            <a:ln cap="flat" cmpd="sng" w="25400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0000">
                <a:srgbClr val="000000">
                  <a:alpha val="37647"/>
                </a:srgbClr>
              </a:outerShdw>
            </a:effectLst>
          </p:spPr>
        </p:cxnSp>
        <p:sp>
          <p:nvSpPr>
            <p:cNvPr id="11" name="Google Shape;11;p38"/>
            <p:cNvSpPr txBox="1"/>
            <p:nvPr/>
          </p:nvSpPr>
          <p:spPr>
            <a:xfrm>
              <a:off x="9494519" y="128588"/>
              <a:ext cx="2651760" cy="2692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1200"/>
                <a:buFont typeface="Bookman Old Style"/>
                <a:buNone/>
              </a:pPr>
              <a:r>
                <a:rPr b="1" i="1" lang="en-GB" sz="1200" u="none" cap="none" strike="noStrike">
                  <a:solidFill>
                    <a:srgbClr val="0070C0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Go, Change the World</a:t>
              </a:r>
              <a:endParaRPr/>
            </a:p>
          </p:txBody>
        </p:sp>
      </p:grpSp>
      <p:sp>
        <p:nvSpPr>
          <p:cNvPr id="12" name="Google Shape;12;p38"/>
          <p:cNvSpPr txBox="1"/>
          <p:nvPr>
            <p:ph type="title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b="0" i="0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1950" lvl="2" marL="1371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1950" lvl="3" marL="1828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1950" lvl="4" marL="22860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1950" lvl="5" marL="2743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1950" lvl="6" marL="32004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1950" lvl="7" marL="36576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1950" lvl="8" marL="41148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8610600" y="6356353"/>
            <a:ext cx="335866" cy="333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gif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mailto:arunkr.et22@rvce.edu.in" TargetMode="External"/><Relationship Id="rId9" Type="http://schemas.openxmlformats.org/officeDocument/2006/relationships/hyperlink" Target="mailto:chiranthanbb.et22@rvce.edu.in" TargetMode="External"/><Relationship Id="rId5" Type="http://schemas.openxmlformats.org/officeDocument/2006/relationships/hyperlink" Target="mailto:nihardias.et22@rvce.edu.in" TargetMode="External"/><Relationship Id="rId6" Type="http://schemas.openxmlformats.org/officeDocument/2006/relationships/hyperlink" Target="mailto:nihardias.et22@rvce.edu.in" TargetMode="External"/><Relationship Id="rId7" Type="http://schemas.openxmlformats.org/officeDocument/2006/relationships/hyperlink" Target="mailto:suhaspapanashi.et22@rvce.edu.in" TargetMode="External"/><Relationship Id="rId8" Type="http://schemas.openxmlformats.org/officeDocument/2006/relationships/hyperlink" Target="mailto:suhaspapanashi.et22@rvce.edu.i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dmkrepo/libsox" TargetMode="External"/><Relationship Id="rId4" Type="http://schemas.openxmlformats.org/officeDocument/2006/relationships/hyperlink" Target="https://fossies.org/dox/sox-14.4.2/libsox_8c.html" TargetMode="External"/><Relationship Id="rId5" Type="http://schemas.openxmlformats.org/officeDocument/2006/relationships/hyperlink" Target="https://linux.die.net/man/3/libsox" TargetMode="External"/><Relationship Id="rId6" Type="http://schemas.openxmlformats.org/officeDocument/2006/relationships/hyperlink" Target="https://www.audiosciencereview.com/forum/index.php?threads/howto-sox-audio-tool-as-a-signal-generator.4242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/>
          <p:nvPr/>
        </p:nvSpPr>
        <p:spPr>
          <a:xfrm>
            <a:off x="426" y="9625"/>
            <a:ext cx="12191573" cy="6848375"/>
          </a:xfrm>
          <a:prstGeom prst="rect">
            <a:avLst/>
          </a:prstGeom>
          <a:solidFill>
            <a:srgbClr val="FFFFFF">
              <a:alpha val="98823"/>
            </a:srgbClr>
          </a:solidFill>
          <a:ln cap="flat" cmpd="sng" w="76200">
            <a:solidFill>
              <a:srgbClr val="00589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4416490" y="757856"/>
            <a:ext cx="7106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7701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1" i="0" lang="en-GB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 Integrated Circuits and Applications – Experiential Learning Phase - II</a:t>
            </a:r>
            <a:endParaRPr b="1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-3422" y="9625"/>
            <a:ext cx="5686026" cy="3927587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286338" y="252217"/>
            <a:ext cx="1119576" cy="11166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3398623" y="810560"/>
            <a:ext cx="88566" cy="895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521433" y="445134"/>
            <a:ext cx="2310388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7701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GB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indent="7701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Helvetica Neue"/>
              <a:buNone/>
            </a:pPr>
            <a:r>
              <a:rPr b="1" i="0" lang="en-GB" sz="2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9279924" y="255104"/>
            <a:ext cx="2559315" cy="2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7701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2C75"/>
              </a:buClr>
              <a:buSzPts val="1800"/>
              <a:buFont typeface="Playfair Display"/>
              <a:buNone/>
            </a:pPr>
            <a:r>
              <a:rPr b="0" i="1" lang="en-GB" sz="1800" u="none" cap="none" strike="noStrike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800674" y="4231558"/>
            <a:ext cx="291423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GB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Programmatic Simulation of Digital Filters for Audio Applications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4356248" y="2381274"/>
            <a:ext cx="166084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onic Visualiser: A Brief Reference"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2255" y="2656647"/>
            <a:ext cx="5146719" cy="157491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666648" y="3645159"/>
            <a:ext cx="1182299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b="1" i="0" lang="en-GB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TOPIC:</a:t>
            </a:r>
            <a:endParaRPr b="1" i="0" sz="2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udacity 3.2 - Supported File Formats" id="89" name="Google Shape;89;p1"/>
          <p:cNvPicPr preferRelativeResize="0"/>
          <p:nvPr/>
        </p:nvPicPr>
        <p:blipFill rotWithShape="1">
          <a:blip r:embed="rId6">
            <a:alphaModFix/>
          </a:blip>
          <a:srcRect b="13107" l="0" r="1876" t="15781"/>
          <a:stretch/>
        </p:blipFill>
        <p:spPr>
          <a:xfrm>
            <a:off x="5495574" y="4326366"/>
            <a:ext cx="4947928" cy="233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2539" y="1441433"/>
            <a:ext cx="8260704" cy="449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1455575" y="883298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: fc=6000 on audacity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469" y="1229788"/>
            <a:ext cx="9878009" cy="546763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455575" y="883298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: fc=6000 on sox command line, q=0.707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/>
        </p:nvSpPr>
        <p:spPr>
          <a:xfrm>
            <a:off x="1455575" y="858417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Lowpass : fc=6000 on sox command line, q=0.9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555" y="1357588"/>
            <a:ext cx="9591870" cy="525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"/>
          <p:cNvSpPr txBox="1"/>
          <p:nvPr/>
        </p:nvSpPr>
        <p:spPr>
          <a:xfrm>
            <a:off x="3253274" y="58703"/>
            <a:ext cx="518782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High-pass Filter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6"/>
          <p:cNvSpPr txBox="1"/>
          <p:nvPr/>
        </p:nvSpPr>
        <p:spPr>
          <a:xfrm>
            <a:off x="460309" y="933061"/>
            <a:ext cx="11501535" cy="64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 High-pass Filter is a filter that is designed to pass all frequencies above a given cut-off frequency. All frequencies lower than the cut-off frequency are attenuated. 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015" y="2323588"/>
            <a:ext cx="2095500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 txBox="1"/>
          <p:nvPr/>
        </p:nvSpPr>
        <p:spPr>
          <a:xfrm>
            <a:off x="460309" y="1868975"/>
            <a:ext cx="333686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first order high- pass filter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0511" y="2441822"/>
            <a:ext cx="2602037" cy="89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9223" y="2609024"/>
            <a:ext cx="2582528" cy="673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 txBox="1"/>
          <p:nvPr/>
        </p:nvSpPr>
        <p:spPr>
          <a:xfrm>
            <a:off x="4789964" y="1906174"/>
            <a:ext cx="199099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Transfer Function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"/>
          <p:cNvSpPr txBox="1"/>
          <p:nvPr/>
        </p:nvSpPr>
        <p:spPr>
          <a:xfrm>
            <a:off x="8229602" y="1941314"/>
            <a:ext cx="2500604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Cut-off Frequency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ypes of Active High Pass Filter - 1st &amp; 2nd Order High Pass Filters" id="183" name="Google Shape;18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183" y="4069097"/>
            <a:ext cx="3101089" cy="2443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1253662" y="3699386"/>
            <a:ext cx="2260869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Frequency Response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/>
        </p:nvSpPr>
        <p:spPr>
          <a:xfrm>
            <a:off x="3253274" y="58703"/>
            <a:ext cx="518782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Band-pass Filter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7"/>
          <p:cNvSpPr txBox="1"/>
          <p:nvPr/>
        </p:nvSpPr>
        <p:spPr>
          <a:xfrm>
            <a:off x="460309" y="933061"/>
            <a:ext cx="11501535" cy="12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 Band-pass Filter is a filter that is designed to pass all frequencies that fall between its cut-off frequencies fc1 and fc2. All frequencies outside the range are attenuated. 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Can be created by combining low-pass and high-pass filters in series.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F Bandpass Filters | Advanced PCB Design Blog | Cadence" id="191" name="Google Shape;19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691" y="2989209"/>
            <a:ext cx="4613701" cy="2553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sive Band Pass Filter - Passive RC Filter Tutorial" id="192" name="Google Shape;19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849" y="2842728"/>
            <a:ext cx="5020520" cy="2081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614688" y="5021959"/>
            <a:ext cx="5168081" cy="52046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GB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4" name="Google Shape;194;p7"/>
          <p:cNvSpPr txBox="1"/>
          <p:nvPr/>
        </p:nvSpPr>
        <p:spPr>
          <a:xfrm>
            <a:off x="888386" y="5901231"/>
            <a:ext cx="5058324" cy="39305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1536" l="-2891" r="0" t="-46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GB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95" name="Google Shape;195;p7"/>
          <p:cNvSpPr txBox="1"/>
          <p:nvPr/>
        </p:nvSpPr>
        <p:spPr>
          <a:xfrm>
            <a:off x="1677300" y="2264005"/>
            <a:ext cx="4012163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GB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band-pass filter circuit:-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7"/>
          <p:cNvSpPr txBox="1"/>
          <p:nvPr/>
        </p:nvSpPr>
        <p:spPr>
          <a:xfrm>
            <a:off x="8216239" y="2264005"/>
            <a:ext cx="4012163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GB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Frequency Response:-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/>
        </p:nvSpPr>
        <p:spPr>
          <a:xfrm>
            <a:off x="3253274" y="58703"/>
            <a:ext cx="518782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Band-stop Filter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460309" y="933061"/>
            <a:ext cx="11501535" cy="1200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 Band-pass Filter is a filter that is designed to block all frequencies that fall between its cut-off frequencies fc1 and fc2. All frequencies outside the range are allowed to pass through. 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Can be created by combining low-pass and high-pass filters in parallel.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2539" y="2914529"/>
            <a:ext cx="5189937" cy="3056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nd Stop Filter Calculator - Electronics Reference" id="204" name="Google Shape;20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927" y="3066481"/>
            <a:ext cx="4461337" cy="296420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8"/>
          <p:cNvSpPr txBox="1"/>
          <p:nvPr/>
        </p:nvSpPr>
        <p:spPr>
          <a:xfrm>
            <a:off x="1677300" y="2264005"/>
            <a:ext cx="4012163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GB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band-stop filter circuit:-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7662622" y="2222919"/>
            <a:ext cx="2806325" cy="400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1" i="0" lang="en-GB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Frequency Response:-</a:t>
            </a:r>
            <a:endParaRPr b="1" i="0" sz="20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404327" y="908180"/>
            <a:ext cx="594671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 CODE FOR VOLUME EFFECT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4332" y="1583658"/>
            <a:ext cx="8123809" cy="44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095" y="1444483"/>
            <a:ext cx="8123809" cy="446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6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086" y="1706251"/>
            <a:ext cx="8472196" cy="4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/>
        </p:nvSpPr>
        <p:spPr>
          <a:xfrm>
            <a:off x="1455575" y="883298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Highpass : fc=10000 on audacity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776" y="1300406"/>
            <a:ext cx="9548326" cy="5255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1455575" y="883298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highpass : fc=10000 on sox command line, q=0.707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/>
          <p:nvPr/>
        </p:nvSpPr>
        <p:spPr>
          <a:xfrm>
            <a:off x="427" y="36581"/>
            <a:ext cx="12194997" cy="6858001"/>
          </a:xfrm>
          <a:prstGeom prst="rect">
            <a:avLst/>
          </a:prstGeom>
          <a:solidFill>
            <a:srgbClr val="FFFFFF">
              <a:alpha val="98823"/>
            </a:srgbClr>
          </a:solidFill>
          <a:ln cap="flat" cmpd="sng" w="76200">
            <a:solidFill>
              <a:srgbClr val="00589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609793" y="182905"/>
            <a:ext cx="430310" cy="4303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611717" y="722959"/>
            <a:ext cx="11234898" cy="1"/>
          </a:xfrm>
          <a:prstGeom prst="straightConnector1">
            <a:avLst/>
          </a:prstGeom>
          <a:noFill/>
          <a:ln cap="flat" cmpd="sng" w="15700">
            <a:solidFill>
              <a:srgbClr val="5E6DB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2"/>
          <p:cNvSpPr txBox="1"/>
          <p:nvPr/>
        </p:nvSpPr>
        <p:spPr>
          <a:xfrm>
            <a:off x="1151770" y="259727"/>
            <a:ext cx="1201402" cy="254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7701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Helvetica Neue"/>
              <a:buNone/>
            </a:pPr>
            <a:r>
              <a:rPr b="1" i="0" lang="en-GB" sz="9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indent="7701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900"/>
              <a:buFont typeface="Helvetica Neue"/>
              <a:buNone/>
            </a:pPr>
            <a:r>
              <a:rPr b="1" i="0" lang="en-GB" sz="900" u="none" cap="none" strike="noStrike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r>
              <a:rPr b="1" i="0" lang="en-GB" sz="900" u="none" cap="none" strike="noStrike">
                <a:solidFill>
                  <a:srgbClr val="231F2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®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466978" y="126023"/>
            <a:ext cx="3524376" cy="544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F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Introduction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9249681" y="230900"/>
            <a:ext cx="2551539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3864"/>
              </a:buClr>
              <a:buSzPts val="1800"/>
              <a:buFont typeface="Playfair Display"/>
              <a:buNone/>
            </a:pPr>
            <a:r>
              <a:rPr b="1" i="1" lang="en-GB" sz="1800" u="none" cap="none" strike="noStrike">
                <a:solidFill>
                  <a:srgbClr val="20386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 </a:t>
            </a:r>
            <a:endParaRPr/>
          </a:p>
        </p:txBody>
      </p:sp>
      <p:graphicFrame>
        <p:nvGraphicFramePr>
          <p:cNvPr id="100" name="Google Shape;100;p2"/>
          <p:cNvGraphicFramePr/>
          <p:nvPr/>
        </p:nvGraphicFramePr>
        <p:xfrm>
          <a:off x="922882" y="21850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{C70AD8B6-B1E9-415B-8DCB-7CA7A14456F8}</a:tableStyleId>
              </a:tblPr>
              <a:tblGrid>
                <a:gridCol w="1138925"/>
                <a:gridCol w="1984500"/>
                <a:gridCol w="4288250"/>
                <a:gridCol w="3222950"/>
              </a:tblGrid>
              <a:tr h="385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lang="en-GB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Roll No.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b="1"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USN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lang="en-GB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Times New Roman"/>
                        <a:buNone/>
                      </a:pPr>
                      <a:r>
                        <a:rPr b="1" lang="en-GB" sz="20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Email Id</a:t>
                      </a:r>
                      <a:endParaRPr/>
                    </a:p>
                  </a:txBody>
                  <a:tcPr marT="45725" marB="45725" marR="45725" marL="45725" anchor="ctr"/>
                </a:tc>
              </a:tr>
              <a:tr h="37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1RV22ET005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ARUN K R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63C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sng" cap="none" strike="noStrike">
                          <a:solidFill>
                            <a:srgbClr val="0563C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arunkr.et22@rvce.edu.in</a:t>
                      </a:r>
                      <a:endParaRPr/>
                    </a:p>
                  </a:txBody>
                  <a:tcPr marT="45725" marB="45725" marR="45725" marL="45725" anchor="ctr"/>
                </a:tc>
              </a:tr>
              <a:tr h="37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1RV22ET062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YASHAS KASHYAP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63C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sng" cap="none" strike="noStrike">
                          <a:solidFill>
                            <a:srgbClr val="0563C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yashaskashyap.et22@rvce.edu.in</a:t>
                      </a:r>
                      <a:endParaRPr sz="1800" u="sng" cap="none" strike="noStrike">
                        <a:solidFill>
                          <a:srgbClr val="0563C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  <a:hlinkClick r:id="rId6">
                          <a:extLst>
                            <a:ext uri="{A12FA001-AC4F-418D-AE19-62706E023703}">
                              <ahyp:hlinkClr val="tx"/>
                            </a:ext>
                          </a:extLst>
                        </a:hlinkClick>
                      </a:endParaRPr>
                    </a:p>
                  </a:txBody>
                  <a:tcPr marT="45725" marB="45725" marR="45725" marL="45725" anchor="ctr"/>
                </a:tc>
              </a:tr>
              <a:tr h="37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3.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RVCE23BTE401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 R SREEJITH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63C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sng" cap="none" strike="noStrike">
                          <a:solidFill>
                            <a:srgbClr val="0563C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srsreejith.et23@rvce.edu.in</a:t>
                      </a:r>
                      <a:endParaRPr sz="1800" u="sng" cap="none" strike="noStrike">
                        <a:solidFill>
                          <a:srgbClr val="0563C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  <a:hlinkClick r:id="rId8">
                          <a:extLst>
                            <a:ext uri="{A12FA001-AC4F-418D-AE19-62706E023703}">
                              <ahyp:hlinkClr val="tx"/>
                            </a:ext>
                          </a:extLst>
                        </a:hlinkClick>
                      </a:endParaRPr>
                    </a:p>
                  </a:txBody>
                  <a:tcPr marT="45725" marB="45725" marR="45725" marL="45725" anchor="ctr"/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</a:t>
                      </a:r>
                      <a:endParaRPr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1RV22ET016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CHIRANTHAN BHARADVAJ B</a:t>
                      </a:r>
                      <a:endParaRPr/>
                    </a:p>
                  </a:txBody>
                  <a:tcPr marT="45725" marB="45725" marR="45725" marL="457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563C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GB" sz="1800" u="sng" cap="none" strike="noStrike">
                          <a:solidFill>
                            <a:srgbClr val="0563C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chiranthanbb.et22@rvce.edu.in</a:t>
                      </a:r>
                      <a:endParaRPr/>
                    </a:p>
                  </a:txBody>
                  <a:tcPr marT="45725" marB="45725" marR="45725" marL="457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78" y="1331168"/>
            <a:ext cx="10330846" cy="525420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1455575" y="883298"/>
            <a:ext cx="8503298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highpass : fc=10000 on sox command line, q=0.9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455574" y="883298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Highpass : fc=10k on audacity and using Graphic EQ and attenuating frequencies below 10k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710" y="1395606"/>
            <a:ext cx="9199984" cy="5031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696" y="1252628"/>
            <a:ext cx="9834465" cy="53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1455574" y="883298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Highpass : fc=10k on audacity and using filter curve and attenuating frequencies below 10k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012" y="1120323"/>
            <a:ext cx="9902890" cy="54392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1555101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: 2k to 10k  on sox command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885" y="1287624"/>
            <a:ext cx="9742230" cy="53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/>
        </p:nvSpPr>
        <p:spPr>
          <a:xfrm>
            <a:off x="1555101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: 2k to 10k  on audacity using filter curve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67" y="1382776"/>
            <a:ext cx="9529665" cy="523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 txBox="1"/>
          <p:nvPr/>
        </p:nvSpPr>
        <p:spPr>
          <a:xfrm>
            <a:off x="1499117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bandpass : 2k to 10k  on audacity using graphic EQ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790" y="1486677"/>
            <a:ext cx="8729675" cy="47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2"/>
          <p:cNvSpPr txBox="1"/>
          <p:nvPr/>
        </p:nvSpPr>
        <p:spPr>
          <a:xfrm>
            <a:off x="1499117" y="750993"/>
            <a:ext cx="9112899" cy="64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bandreject : 6k to 17k on sox(but used the command: sox mix_1_4_8_15_20k.wav  output_bandreject.wav bandreject 6000 0.707q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10145486" y="2077616"/>
            <a:ext cx="1779036" cy="147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so good response, lets try cascading lowpass and highpass.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9117" y="1472195"/>
            <a:ext cx="9058723" cy="49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1499117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bandreject : 6k to 17k  on audacity using filter curve EQ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934" y="1352204"/>
            <a:ext cx="8484638" cy="455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104" y="1120323"/>
            <a:ext cx="9672735" cy="5293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499117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bandreject : 6k to 17k  on audacity using  Equaliser of Audacity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/>
        </p:nvSpPr>
        <p:spPr>
          <a:xfrm>
            <a:off x="3054219" y="87086"/>
            <a:ext cx="495766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9"/>
          <p:cNvSpPr txBox="1"/>
          <p:nvPr/>
        </p:nvSpPr>
        <p:spPr>
          <a:xfrm>
            <a:off x="497633" y="908180"/>
            <a:ext cx="112653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Implementing the open source library called “LibSoX”. Its Source Code is available on Github.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our own audio files (at least 100 files) using ‘sox’ command and bash scripting.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Mixing multiple files to create a mixed frequency audio files. The files vary in parameters like volume, type of waveform (sin, sawtooth), no. of channels etc.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Writing code for digital filters like low pass, high pass, band pass and band reject filters.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Passing mixed frequency files as input to these digital filters and storing output in separate files.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Analysing frequency spectrum of these output files on software tool</a:t>
            </a:r>
            <a:r>
              <a:rPr b="1" lang="en-GB" sz="2000"/>
              <a:t> </a:t>
            </a:r>
            <a:r>
              <a:rPr b="1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“Audacity”.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314" y="1045029"/>
            <a:ext cx="9858564" cy="5072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917" y="1207009"/>
            <a:ext cx="9361990" cy="51746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1499117" y="750993"/>
            <a:ext cx="8994711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bandreject : cascading lowpass and highpass, first lowpass 6k then highpass 17k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10381861" y="2040294"/>
            <a:ext cx="1592425" cy="147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Even, if you reverse the order, you will get the same output.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6c93cc80e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25" y="646849"/>
            <a:ext cx="10707324" cy="589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6c93cc80e4_0_0"/>
          <p:cNvSpPr txBox="1"/>
          <p:nvPr/>
        </p:nvSpPr>
        <p:spPr>
          <a:xfrm>
            <a:off x="3627900" y="-62050"/>
            <a:ext cx="431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lang="en-GB" sz="32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audio file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6c93cc80e4_0_6"/>
          <p:cNvSpPr txBox="1"/>
          <p:nvPr/>
        </p:nvSpPr>
        <p:spPr>
          <a:xfrm>
            <a:off x="959450" y="-62050"/>
            <a:ext cx="917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>
                <a:solidFill>
                  <a:srgbClr val="1F4E79"/>
                </a:solidFill>
              </a:rPr>
              <a:t>Lowpass: cutoff-freq: 10kHz, 0.707</a:t>
            </a:r>
            <a:endParaRPr b="1" sz="3200">
              <a:solidFill>
                <a:srgbClr val="1F4E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5" name="Google Shape;315;g26c93cc80e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75" y="721900"/>
            <a:ext cx="10735365" cy="590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c93cc80e4_0_13"/>
          <p:cNvSpPr txBox="1"/>
          <p:nvPr/>
        </p:nvSpPr>
        <p:spPr>
          <a:xfrm>
            <a:off x="959450" y="-62050"/>
            <a:ext cx="917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1F4E79"/>
                </a:solidFill>
              </a:rPr>
              <a:t>High</a:t>
            </a:r>
            <a:r>
              <a:rPr b="1" lang="en-GB" sz="3200">
                <a:solidFill>
                  <a:srgbClr val="1F4E79"/>
                </a:solidFill>
              </a:rPr>
              <a:t>pass: cutoff-freq: 4kHz, 0.707</a:t>
            </a:r>
            <a:endParaRPr b="1" sz="3200">
              <a:solidFill>
                <a:srgbClr val="1F4E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1" name="Google Shape;321;g26c93cc80e4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75" y="721900"/>
            <a:ext cx="10735365" cy="5906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c93cc80e4_0_18"/>
          <p:cNvSpPr txBox="1"/>
          <p:nvPr/>
        </p:nvSpPr>
        <p:spPr>
          <a:xfrm>
            <a:off x="959450" y="-62050"/>
            <a:ext cx="917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1F4E79"/>
                </a:solidFill>
              </a:rPr>
              <a:t>Bandpass</a:t>
            </a:r>
            <a:r>
              <a:rPr b="1" lang="en-GB" sz="3200">
                <a:solidFill>
                  <a:srgbClr val="1F4E79"/>
                </a:solidFill>
              </a:rPr>
              <a:t>: cutoff-freq: 4kHz and 8kHz</a:t>
            </a:r>
            <a:endParaRPr b="1" sz="3200">
              <a:solidFill>
                <a:srgbClr val="1F4E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g26c93cc80e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200" y="646850"/>
            <a:ext cx="10739994" cy="59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c93cc80e4_0_24"/>
          <p:cNvSpPr txBox="1"/>
          <p:nvPr/>
        </p:nvSpPr>
        <p:spPr>
          <a:xfrm>
            <a:off x="959450" y="-62050"/>
            <a:ext cx="91785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1F4E79"/>
                </a:solidFill>
              </a:rPr>
              <a:t>Bandreject: cutoff-freq: 5kHz at 0.707q</a:t>
            </a:r>
            <a:endParaRPr b="1" sz="3200">
              <a:solidFill>
                <a:srgbClr val="1F4E7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Google Shape;333;g26c93cc80e4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567200"/>
            <a:ext cx="10675912" cy="59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/>
        </p:nvSpPr>
        <p:spPr>
          <a:xfrm>
            <a:off x="3427445" y="62175"/>
            <a:ext cx="4024604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566057" y="1057469"/>
            <a:ext cx="10991461" cy="2308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REPOSITORY OF “LIBSOX” LIBRARY: </a:t>
            </a:r>
            <a:r>
              <a:rPr b="0" i="0" lang="en-GB" sz="18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https://github.com/dmkrepo/libsox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SOX LIBRARY DOCUMENTATION: </a:t>
            </a:r>
            <a:r>
              <a:rPr b="0" i="0" lang="en-GB" sz="18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https://fossies.org/dox/sox-14.4.2/libsox_8c.html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 PAGES (LINUX) OF “LIBSOX”: </a:t>
            </a:r>
            <a:r>
              <a:rPr b="0" i="0" lang="en-GB" sz="18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https://linux.die.net/man/3/libsox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LIBSOX TUTORIAL: </a:t>
            </a:r>
            <a:r>
              <a:rPr b="0" i="0" lang="en-GB" sz="1800" u="sng" cap="none" strike="noStrike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https://www.audiosciencereview.com/forum/index.php?threads/howto-sox-audio-tool-as-a-signal-generator.4242/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3">
            <a:alphaModFix/>
          </a:blip>
          <a:srcRect b="15022" l="0" r="29174" t="0"/>
          <a:stretch/>
        </p:blipFill>
        <p:spPr>
          <a:xfrm>
            <a:off x="2363755" y="1495170"/>
            <a:ext cx="7364963" cy="4906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 txBox="1"/>
          <p:nvPr/>
        </p:nvSpPr>
        <p:spPr>
          <a:xfrm>
            <a:off x="404327" y="908180"/>
            <a:ext cx="594671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 REPOSITORY OF “LIBSOX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 :-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9486" y="1445406"/>
            <a:ext cx="7060179" cy="503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 txBox="1"/>
          <p:nvPr/>
        </p:nvSpPr>
        <p:spPr>
          <a:xfrm>
            <a:off x="404327" y="908180"/>
            <a:ext cx="594671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DOCUMENTATION OF “LIBSOX” LIBRARY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:-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404327" y="908180"/>
            <a:ext cx="594671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BASH SCRIPT FOR CREATING MULTIPLE FILES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:-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857" y="1538713"/>
            <a:ext cx="8114286" cy="4457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857" y="1623416"/>
            <a:ext cx="8114286" cy="44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3"/>
          <p:cNvSpPr txBox="1"/>
          <p:nvPr/>
        </p:nvSpPr>
        <p:spPr>
          <a:xfrm>
            <a:off x="1766596" y="62204"/>
            <a:ext cx="7545355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Execution in Phase-2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13"/>
          <p:cNvSpPr txBox="1"/>
          <p:nvPr/>
        </p:nvSpPr>
        <p:spPr>
          <a:xfrm>
            <a:off x="404327" y="908180"/>
            <a:ext cx="5946710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RUNNING THE BASH SCRIPT</a:t>
            </a: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:-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/>
        </p:nvSpPr>
        <p:spPr>
          <a:xfrm>
            <a:off x="3253274" y="58703"/>
            <a:ext cx="5187821" cy="584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200"/>
              <a:buFont typeface="Times New Roman"/>
              <a:buNone/>
            </a:pPr>
            <a:r>
              <a:rPr b="1" i="0" lang="en-GB" sz="3200" u="none" cap="none" strike="noStrike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Low-pass Filter</a:t>
            </a:r>
            <a:endParaRPr b="1" i="0" sz="3200" u="none" cap="none" strike="noStrike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60309" y="933061"/>
            <a:ext cx="11501535" cy="646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Noto Sans Symbols"/>
              <a:buChar char="⮚"/>
            </a:pPr>
            <a:r>
              <a:rPr b="1" i="0" lang="en-GB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 Low-pass Filter is a filter that is designed to pass all frequencies below a given cut-off frequency. All frequencies higher than the cut-off frequency are attenuated. 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612" y="2549650"/>
            <a:ext cx="3836075" cy="27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633582" y="5256816"/>
            <a:ext cx="531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Roll-off = -20n dB/decade where n is the filter order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1104603" y="1736638"/>
            <a:ext cx="3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i="0" lang="en-GB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Frequency Response:-</a:t>
            </a:r>
            <a:endParaRPr b="1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725" y="2105950"/>
            <a:ext cx="4376824" cy="306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6764540" y="5256825"/>
            <a:ext cx="374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Comparison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 with Ideal response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175" y="1557750"/>
            <a:ext cx="9403725" cy="49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 txBox="1"/>
          <p:nvPr/>
        </p:nvSpPr>
        <p:spPr>
          <a:xfrm>
            <a:off x="1275175" y="909073"/>
            <a:ext cx="850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pectrogram plot of mixed signal(1k,2k,8k,15k,20k) on audacity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292725" y="0"/>
            <a:ext cx="53112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 for </a:t>
            </a:r>
            <a:r>
              <a:rPr b="1" lang="en-GB" sz="32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 Pass</a:t>
            </a:r>
            <a:r>
              <a:rPr b="1" lang="en-GB" sz="3200">
                <a:solidFill>
                  <a:srgbClr val="1E4E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Filter</a:t>
            </a:r>
            <a:endParaRPr b="1" sz="3200">
              <a:solidFill>
                <a:srgbClr val="1E4E7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